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rgbClr val="DA08B9"/>
            </a:gs>
            <a:gs pos="4000">
              <a:schemeClr val="bg2">
                <a:shade val="48000"/>
                <a:satMod val="230000"/>
              </a:schemeClr>
            </a:gs>
            <a:gs pos="100000">
              <a:schemeClr val="bg2">
                <a:tint val="85000"/>
                <a:satMod val="40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04664"/>
            <a:ext cx="78488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Семинар </a:t>
            </a:r>
          </a:p>
          <a:p>
            <a:pPr algn="ctr"/>
            <a:r>
              <a:rPr lang="ru-RU" sz="3200" b="1" dirty="0" smtClean="0"/>
              <a:t>«</a:t>
            </a:r>
            <a:r>
              <a:rPr lang="ru-RU" sz="3200" b="1" dirty="0"/>
              <a:t>Особенности физкультурно – оздоровительных мероприятий в МБДОУ»</a:t>
            </a:r>
          </a:p>
        </p:txBody>
      </p:sp>
      <p:pic>
        <p:nvPicPr>
          <p:cNvPr id="3" name="Picture 6" descr="C:\Users\user\Desktop\Ира Шегурова\101_PANA\P10101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59743"/>
            <a:ext cx="6571519" cy="386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69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8044" y="620688"/>
            <a:ext cx="37804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/>
              <a:t>Цель: Совершенствовать методику проведения физкультурно – оздоровительных мероприятий в воспитательно – образовательном процессе</a:t>
            </a:r>
          </a:p>
        </p:txBody>
      </p:sp>
      <p:pic>
        <p:nvPicPr>
          <p:cNvPr id="1026" name="Picture 2" descr="D:\рабочий стол1\фото д.с\Новая папка\DSC00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88787" y="1416979"/>
            <a:ext cx="6154007" cy="3985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02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itchFamily="2" charset="2"/>
              <a:buChar char="q"/>
            </a:pPr>
            <a:r>
              <a:rPr lang="ru-RU" sz="2400" b="1" dirty="0" smtClean="0"/>
              <a:t> </a:t>
            </a:r>
            <a:r>
              <a:rPr lang="ru-RU" sz="2400" b="1" dirty="0"/>
              <a:t>«Проблема организации физкультурно – оздоровительной деятельности детей в современном детском саду. Методическое сопровождение».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025609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itchFamily="2" charset="2"/>
              <a:buChar char="q"/>
            </a:pPr>
            <a:r>
              <a:rPr lang="ru-RU" sz="2400" b="1" dirty="0"/>
              <a:t>Применение комплексного планирования в воспитательно – образовательном </a:t>
            </a:r>
            <a:r>
              <a:rPr lang="ru-RU" sz="2400" b="1" dirty="0" smtClean="0"/>
              <a:t>процессе</a:t>
            </a:r>
          </a:p>
          <a:p>
            <a:pPr marL="342900" indent="-342900" algn="ctr">
              <a:buFont typeface="Wingdings" pitchFamily="2" charset="2"/>
              <a:buChar char="q"/>
            </a:pPr>
            <a:endParaRPr lang="ru-RU" sz="2400" b="1" dirty="0" smtClean="0"/>
          </a:p>
          <a:p>
            <a:pPr marL="342900" indent="-342900" algn="ctr">
              <a:buFont typeface="Wingdings" pitchFamily="2" charset="2"/>
              <a:buChar char="q"/>
            </a:pPr>
            <a:r>
              <a:rPr lang="ru-RU" sz="2400" b="1" dirty="0" smtClean="0"/>
              <a:t>Физкультурные занятия в детском саду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05064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itchFamily="2" charset="2"/>
              <a:buChar char="q"/>
            </a:pPr>
            <a:r>
              <a:rPr lang="ru-RU" sz="2400" b="1" dirty="0"/>
              <a:t>«Занимательная физкультура для дошколят»</a:t>
            </a:r>
          </a:p>
        </p:txBody>
      </p:sp>
    </p:spTree>
    <p:extLst>
      <p:ext uri="{BB962C8B-B14F-4D97-AF65-F5344CB8AC3E}">
        <p14:creationId xmlns:p14="http://schemas.microsoft.com/office/powerpoint/2010/main" val="61245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746763"/>
              </p:ext>
            </p:extLst>
          </p:nvPr>
        </p:nvGraphicFramePr>
        <p:xfrm>
          <a:off x="107504" y="116632"/>
          <a:ext cx="8568952" cy="668637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99727"/>
                <a:gridCol w="972481"/>
                <a:gridCol w="6696744"/>
              </a:tblGrid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Время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понедельник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629502">
                <a:tc rowSpan="7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Утро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 vert="vert27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Круг друзей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Составление рассказов по теме «Мой детский сад» Цель: вовлекать детей в кол. Разговор подводить к составлению небольших текстов, повторить правила поведения  в детском саду. </a:t>
                      </a:r>
                      <a:r>
                        <a:rPr lang="ru-RU" sz="1400" b="1" dirty="0" err="1">
                          <a:effectLst/>
                        </a:rPr>
                        <a:t>Стр</a:t>
                      </a:r>
                      <a:r>
                        <a:rPr lang="ru-RU" sz="1400" b="1" dirty="0">
                          <a:effectLst/>
                        </a:rPr>
                        <a:t> 157 (8)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1770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Совместная деятельность в игровых центрах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*д/и «Покажи столь ко же. Цель: формировать умение соотносить числа с цифрой и карточкой с кружками, упражнять в счете в пределах 5. Стр6 (5);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*Разучивание </a:t>
                      </a:r>
                      <a:r>
                        <a:rPr lang="ru-RU" sz="1400" b="1" dirty="0" err="1">
                          <a:effectLst/>
                        </a:rPr>
                        <a:t>сьтихотворения</a:t>
                      </a:r>
                      <a:r>
                        <a:rPr lang="ru-RU" sz="1400" b="1" dirty="0">
                          <a:effectLst/>
                        </a:rPr>
                        <a:t> «Обида» Г. </a:t>
                      </a:r>
                      <a:r>
                        <a:rPr lang="ru-RU" sz="1400" b="1" dirty="0" err="1">
                          <a:effectLst/>
                        </a:rPr>
                        <a:t>Сагпир</a:t>
                      </a:r>
                      <a:r>
                        <a:rPr lang="ru-RU" sz="1400" b="1" dirty="0">
                          <a:effectLst/>
                        </a:rPr>
                        <a:t>. Цель: развивать способность эмоционально и выразительно читать наизусть короткие стихотворения.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* чтение 3 главы из книги Н Носова «Приключение незнайки и его друзей». Цель: приобщать к художественной литературе, формировать запас литературных впечатлений.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7095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Труд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Хозяйственно – </a:t>
                      </a:r>
                      <a:r>
                        <a:rPr lang="ru-RU" sz="1400" b="1" dirty="0" smtClean="0">
                          <a:effectLst/>
                        </a:rPr>
                        <a:t>бытовой </a:t>
                      </a:r>
                      <a:r>
                        <a:rPr lang="ru-RU" sz="1400" b="1" dirty="0">
                          <a:effectLst/>
                        </a:rPr>
                        <a:t>труд: «Мы </a:t>
                      </a:r>
                      <a:r>
                        <a:rPr lang="ru-RU" sz="1400" b="1" dirty="0" smtClean="0">
                          <a:effectLst/>
                        </a:rPr>
                        <a:t>помощники». </a:t>
                      </a:r>
                      <a:r>
                        <a:rPr lang="ru-RU" sz="1400" b="1" dirty="0">
                          <a:effectLst/>
                        </a:rPr>
                        <a:t>Цель: формировать умение планировать свою деятельность при выполнении индивидуальных поручений (протирать пыль) Полина, Настя, Захар.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7081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Индивидуальная работа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д/и «Угадай игрушку». Цель: формировать у детей умение находить предмет ориентируясь на его основные признаки</a:t>
                      </a:r>
                      <a:r>
                        <a:rPr lang="ru-RU" sz="1600" dirty="0">
                          <a:effectLst/>
                        </a:rPr>
                        <a:t>,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активизировать ДА детей. Ваня А, Максим.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5321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Гимнастика (разные виды)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Пальчиковая гимнастика «Семья». Цель: развивать мелкую моторику рук, закреплять умение выполнять упражнения правильно.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8852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К.Г.Н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2060"/>
                          </a:solidFill>
                          <a:effectLst/>
                        </a:rPr>
                        <a:t>И.у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. «Чистюля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». цель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: совершенствовать К.Г.Н., формировать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здоровье сберегающие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компетенции: формировать умение относиться к своему здоровью позитивно, знать и применять правили личной гигиены, заботиться о собственном здоровье.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7081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СУСДД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н/и «мои первые цифры», атрибуты для с/р игры «Детский сад, предметы заместители», д/ строительный набор, мелкие игрушки для обыгрывания, набор для детского творчества.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960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008814"/>
              </p:ext>
            </p:extLst>
          </p:nvPr>
        </p:nvGraphicFramePr>
        <p:xfrm>
          <a:off x="457200" y="188642"/>
          <a:ext cx="8229600" cy="633670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58416"/>
                <a:gridCol w="2160240"/>
                <a:gridCol w="5410944"/>
              </a:tblGrid>
              <a:tr h="576414">
                <a:tc rowSpan="8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I </a:t>
                      </a:r>
                      <a:r>
                        <a:rPr lang="ru-RU" sz="1200" dirty="0">
                          <a:effectLst/>
                        </a:rPr>
                        <a:t>половина дня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 vert="vert27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НОД: 1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Познание ФЭМП занятие № 2 </a:t>
                      </a:r>
                      <a:r>
                        <a:rPr lang="ru-RU" sz="1200" dirty="0" err="1">
                          <a:effectLst/>
                        </a:rPr>
                        <a:t>стр</a:t>
                      </a:r>
                      <a:r>
                        <a:rPr lang="ru-RU" sz="1200" dirty="0">
                          <a:effectLst/>
                        </a:rPr>
                        <a:t> 39 (1)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5764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         2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х/т Предметная лепка «Наши любимые игрушки» стр 37 (1)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5764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         3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Физическая культура сюжетно – игровое «Мы </a:t>
                      </a:r>
                      <a:r>
                        <a:rPr lang="ru-RU" sz="1400" dirty="0" err="1">
                          <a:solidFill>
                            <a:srgbClr val="002060"/>
                          </a:solidFill>
                          <a:effectLst/>
                        </a:rPr>
                        <a:t>спорцмены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» </a:t>
                      </a:r>
                      <a:r>
                        <a:rPr lang="ru-RU" sz="1400" dirty="0" err="1">
                          <a:solidFill>
                            <a:srgbClr val="002060"/>
                          </a:solidFill>
                          <a:effectLst/>
                        </a:rPr>
                        <a:t>Рунова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 М.А. </a:t>
                      </a:r>
                      <a:r>
                        <a:rPr lang="ru-RU" sz="1400" dirty="0" err="1">
                          <a:solidFill>
                            <a:srgbClr val="002060"/>
                          </a:solidFill>
                          <a:effectLst/>
                        </a:rPr>
                        <a:t>стр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 101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8646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Прогулка: наблюдение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И/м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«Найди, узнай и назови»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Цель: уточнить знания детей об основных частях дерева, упражнять в различении листьев по цвету, величине,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форме,</a:t>
                      </a:r>
                      <a:r>
                        <a:rPr lang="ru-RU" sz="1400" baseline="0" dirty="0" smtClean="0">
                          <a:solidFill>
                            <a:srgbClr val="002060"/>
                          </a:solidFill>
                          <a:effectLst/>
                        </a:rPr>
                        <a:t> ориентироваться в пространстве.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8646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              подвижные игры, игровые упражнения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П/и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«Раз, два, три – дерево найди». Цель: познакомить детей с правилами игры, упражнять в беге, развивать внимание и координацию движений.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8646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                  труд в природе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И/м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«маленькие дворники». Цель: мотивировать детей на 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уборку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на участке, воспитывать экологическую культуру и любовь к труду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. Развивать ДА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11506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                индивидуальная работа по развитию  ОД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2060"/>
                          </a:solidFill>
                          <a:effectLst/>
                        </a:rPr>
                        <a:t>И/ </a:t>
                      </a: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упр. «Не промахнись». Цель: упражнять детей в метании в цель, развивать глазомер Стёпа А, Олеся Т, Дима Р.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8629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СУСДД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</a:rPr>
                        <a:t> </a:t>
                      </a:r>
                      <a:endParaRPr lang="ru-RU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</a:rPr>
                        <a:t>Велосипед, мячи, </a:t>
                      </a:r>
                      <a:r>
                        <a:rPr lang="ru-RU" sz="1200" dirty="0">
                          <a:effectLst/>
                        </a:rPr>
                        <a:t>наборы для игр с песком, и инвентарь для труда, демонстрационный материал «Деревья»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194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47781"/>
              </p:ext>
            </p:extLst>
          </p:nvPr>
        </p:nvGraphicFramePr>
        <p:xfrm>
          <a:off x="457200" y="404663"/>
          <a:ext cx="8229600" cy="499828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98376"/>
                <a:gridCol w="2736304"/>
                <a:gridCol w="5194920"/>
              </a:tblGrid>
              <a:tr h="294347">
                <a:tc rowSpan="6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II</a:t>
                      </a:r>
                      <a:r>
                        <a:rPr lang="ru-RU" sz="1200" b="1" dirty="0">
                          <a:effectLst/>
                        </a:rPr>
                        <a:t> половина дня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 vert="vert27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Зарядка после </a:t>
                      </a:r>
                      <a:r>
                        <a:rPr lang="ru-RU" sz="1200" b="1" dirty="0" smtClean="0">
                          <a:effectLst/>
                        </a:rPr>
                        <a:t>сна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«Дружные ребята»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2943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Закаливание 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Полоскание горла питьевой водой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2943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НОД 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-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29378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Совместная деятельность в игровых центрах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*</a:t>
                      </a:r>
                      <a:r>
                        <a:rPr lang="ru-RU" sz="1200" b="1" dirty="0" err="1">
                          <a:effectLst/>
                        </a:rPr>
                        <a:t>Театрализованая</a:t>
                      </a:r>
                      <a:r>
                        <a:rPr lang="ru-RU" sz="1200" b="1" dirty="0">
                          <a:effectLst/>
                        </a:rPr>
                        <a:t> игра «Попробуй измениться». Цель: упражнять детей в изображении героев с помощью мимики, жестов. Создать эмоционально – благоприятную атмосферу для дружеских взаимоотношений. </a:t>
                      </a:r>
                      <a:r>
                        <a:rPr lang="ru-RU" sz="1200" b="1" dirty="0" err="1">
                          <a:effectLst/>
                        </a:rPr>
                        <a:t>Стр</a:t>
                      </a:r>
                      <a:r>
                        <a:rPr lang="ru-RU" sz="1200" b="1" dirty="0">
                          <a:effectLst/>
                        </a:rPr>
                        <a:t> 77 (12)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*Работа в тетрадях Колесниковой ОД №1 задание 3,4.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*Эксперимент «Умная галка». Цель: познакомить детей с тем, что уровень воды повышается если в воду класть предметы. Стр. (10)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*Чтение энциклопедии «Времена года. Осень».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5886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Индивидуальная работа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Доработать творческую работу по изо д-</a:t>
                      </a:r>
                      <a:r>
                        <a:rPr lang="ru-RU" sz="1200" b="1" dirty="0" err="1">
                          <a:effectLst/>
                        </a:rPr>
                        <a:t>ти</a:t>
                      </a:r>
                      <a:r>
                        <a:rPr lang="ru-RU" sz="1200" b="1" dirty="0">
                          <a:effectLst/>
                        </a:rPr>
                        <a:t> </a:t>
                      </a:r>
                      <a:r>
                        <a:rPr lang="ru-RU" sz="1200" b="1" dirty="0" smtClean="0">
                          <a:effectLst/>
                        </a:rPr>
                        <a:t> «</a:t>
                      </a:r>
                      <a:r>
                        <a:rPr lang="ru-RU" sz="1200" b="1" dirty="0">
                          <a:effectLst/>
                        </a:rPr>
                        <a:t>Наши любимые игрушки». Вика Р, Саша К.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5886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Развлечения, презентация проектов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-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859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044375"/>
              </p:ext>
            </p:extLst>
          </p:nvPr>
        </p:nvGraphicFramePr>
        <p:xfrm>
          <a:off x="457200" y="404664"/>
          <a:ext cx="8229600" cy="597666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14400"/>
                <a:gridCol w="2088232"/>
                <a:gridCol w="5626968"/>
              </a:tblGrid>
              <a:tr h="2985476">
                <a:tc rowSpan="3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Вечер</a:t>
                      </a:r>
                      <a:endParaRPr lang="ru-RU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 vert="vert27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СУСДД в группе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Тренажёр «Ходок», 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</a:rPr>
                        <a:t>«Степ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доска», модели ОРУ, спортивный инвентарь для и/упр. «Достань до предмета». Игровые атрибуты для сюжетно – ролевой игры «Мы спортсмены». Энциклопедия «Азбука здоровья». н/и «</a:t>
                      </a:r>
                      <a:r>
                        <a:rPr lang="ru-RU" sz="1400" b="1" dirty="0" err="1">
                          <a:solidFill>
                            <a:srgbClr val="002060"/>
                          </a:solidFill>
                          <a:effectLst/>
                        </a:rPr>
                        <a:t>Валеология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». 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17947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Взаимодействие с семьей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 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Консультация «Физическое развитие вашего ребёнка». Цель: о </a:t>
                      </a:r>
                      <a:r>
                        <a:rPr lang="ru-RU" sz="1400" b="1" dirty="0" err="1">
                          <a:solidFill>
                            <a:srgbClr val="002060"/>
                          </a:solidFill>
                          <a:effectLst/>
                        </a:rPr>
                        <a:t>небходимости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 и значении физкультурной формы для занятий в зале и на прогулке.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  <a:tr h="11964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Прогулка: подвижная игра</a:t>
                      </a:r>
                      <a:endParaRPr lang="ru-RU" sz="12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</a:rPr>
                        <a:t>«Мы весёлые ребята». Цель: закрепить знания правила игры, умение их соблюдать.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533" marR="5153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242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Физкультурные занятия в детском саду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060848"/>
            <a:ext cx="798545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000" b="1" dirty="0"/>
              <a:t>Физическое здоровье – основополагающее условие духовного и нравственного развития человека. В дошкольном возрасте закладывается фундамент здоровья: происходит созревание и совершенствование жизненных систем и функций организма, развиваются его адаптационные возможности, повышается его устойчивость к внешним воздействиям, формируется осанка, приобретаются физические качества, привычки, вырабатываются волевые черты характера, без которых невозможен здоровый образ жизни. Физическая культура охватывает те стороны жизни и воспитания, которые имеют решающее значение для нормального физического развития двигательной сферы человека. </a:t>
            </a:r>
          </a:p>
        </p:txBody>
      </p:sp>
    </p:spTree>
    <p:extLst>
      <p:ext uri="{BB962C8B-B14F-4D97-AF65-F5344CB8AC3E}">
        <p14:creationId xmlns:p14="http://schemas.microsoft.com/office/powerpoint/2010/main" val="182078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6764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В</a:t>
            </a:r>
            <a:r>
              <a:rPr lang="ru-RU" sz="2400" b="1" dirty="0" smtClean="0">
                <a:solidFill>
                  <a:srgbClr val="002060"/>
                </a:solidFill>
              </a:rPr>
              <a:t>оспитатель </a:t>
            </a:r>
            <a:r>
              <a:rPr lang="ru-RU" sz="2400" b="1" dirty="0">
                <a:solidFill>
                  <a:srgbClr val="002060"/>
                </a:solidFill>
              </a:rPr>
              <a:t>должен владеть необходимым объемом </a:t>
            </a:r>
            <a:r>
              <a:rPr lang="ru-RU" sz="2400" b="1" dirty="0" smtClean="0">
                <a:solidFill>
                  <a:srgbClr val="002060"/>
                </a:solidFill>
              </a:rPr>
              <a:t>знаний: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о месте физической культуры в здоровом образе жизни и способах сохранения </a:t>
            </a:r>
            <a:r>
              <a:rPr lang="ru-RU" sz="2400" b="1" dirty="0" smtClean="0"/>
              <a:t>здоровья;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 </a:t>
            </a:r>
            <a:r>
              <a:rPr lang="ru-RU" sz="2400" b="1" dirty="0"/>
              <a:t>об анатомо-физиологических и психологических особенностях функционирования детского </a:t>
            </a:r>
            <a:r>
              <a:rPr lang="ru-RU" sz="2400" b="1" dirty="0" smtClean="0"/>
              <a:t>организма;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методическим инструментарием проведения всех форм работы по физическому воспитанию.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Воспитатель должен учитывать: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задачу занятия и его </a:t>
            </a:r>
            <a:r>
              <a:rPr lang="ru-RU" sz="2400" b="1" dirty="0" smtClean="0"/>
              <a:t>содержание;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уровень </a:t>
            </a:r>
            <a:r>
              <a:rPr lang="ru-RU" sz="2400" b="1" dirty="0"/>
              <a:t>двигательных навыков детей, их физическое развитие.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75242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56895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Целью занятий по физической культуре </a:t>
            </a:r>
            <a:r>
              <a:rPr lang="ru-RU" sz="2400" b="1" dirty="0"/>
              <a:t>в настоящее время считают укрепление здоровья детей и организацию здорового образа жизни через владение знаниями о функционировании своего организма и способах его защиты. (Ю. </a:t>
            </a:r>
            <a:r>
              <a:rPr lang="ru-RU" sz="2400" b="1" dirty="0" err="1"/>
              <a:t>Змановский</a:t>
            </a:r>
            <a:r>
              <a:rPr lang="ru-RU" sz="2400" b="1" dirty="0"/>
              <a:t>, С.А Козлов, </a:t>
            </a:r>
            <a:r>
              <a:rPr lang="ru-RU" sz="2400" b="1" dirty="0" err="1"/>
              <a:t>Б.Егоров</a:t>
            </a:r>
            <a:r>
              <a:rPr lang="ru-RU" sz="2400" b="1" dirty="0"/>
              <a:t>, </a:t>
            </a:r>
            <a:r>
              <a:rPr lang="ru-RU" sz="2400" b="1" dirty="0" err="1"/>
              <a:t>В.Кудрявцев</a:t>
            </a:r>
            <a:r>
              <a:rPr lang="ru-RU" sz="2400" b="1" dirty="0"/>
              <a:t>), поэтому интерес к физическому развитию  и совершенствованию собственных двигательных навыков является одним из условий процесса формирования определенного набора потребностей . Такие потребности наиболее благоприятны для физического развития и здоровья, а в этом процессе именно взрослый выступает в качестве побуждающего мотива деятельности: стремление ежедневно заниматься физическими упражнениями, зарядкой, закаливанием, т.е. такого вида деятельности, который благоприятен для здоровья ребенка. </a:t>
            </a:r>
          </a:p>
        </p:txBody>
      </p:sp>
    </p:spTree>
    <p:extLst>
      <p:ext uri="{BB962C8B-B14F-4D97-AF65-F5344CB8AC3E}">
        <p14:creationId xmlns:p14="http://schemas.microsoft.com/office/powerpoint/2010/main" val="357379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964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</a:rPr>
              <a:t>бязательным </a:t>
            </a:r>
            <a:r>
              <a:rPr lang="ru-RU" sz="2400" b="1" dirty="0">
                <a:solidFill>
                  <a:srgbClr val="002060"/>
                </a:solidFill>
              </a:rPr>
              <a:t>условием их проведения </a:t>
            </a:r>
            <a:r>
              <a:rPr lang="ru-RU" sz="2400" b="1" dirty="0" smtClean="0">
                <a:solidFill>
                  <a:srgbClr val="002060"/>
                </a:solidFill>
              </a:rPr>
              <a:t>является: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/>
              <a:t>осуществление медико-педагогического контроля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412776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Б</a:t>
            </a:r>
            <a:r>
              <a:rPr lang="ru-RU" sz="2400" b="1" dirty="0" smtClean="0">
                <a:solidFill>
                  <a:srgbClr val="002060"/>
                </a:solidFill>
              </a:rPr>
              <a:t>ольшое </a:t>
            </a:r>
            <a:r>
              <a:rPr lang="ru-RU" sz="2400" b="1" dirty="0">
                <a:solidFill>
                  <a:srgbClr val="002060"/>
                </a:solidFill>
              </a:rPr>
              <a:t>значение имеют такие факторы, как</a:t>
            </a:r>
            <a:r>
              <a:rPr lang="ru-RU" sz="2400" b="1" dirty="0" smtClean="0">
                <a:solidFill>
                  <a:srgbClr val="002060"/>
                </a:solidFill>
              </a:rPr>
              <a:t>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наличие условий для проведения занятий и их соответствие санитарно-гигиеническим требованиям</a:t>
            </a:r>
            <a:r>
              <a:rPr lang="ru-RU" sz="2400" b="1" dirty="0" smtClean="0"/>
              <a:t>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соответствие одежды и обуви гигиеническим требованиям и условиям погоды</a:t>
            </a:r>
            <a:r>
              <a:rPr lang="ru-RU" sz="2400" b="1" dirty="0" smtClean="0"/>
              <a:t>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внешние признаки утомления; </a:t>
            </a:r>
            <a:endParaRPr lang="ru-RU" sz="2400" b="1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предупреждение травматизма; </a:t>
            </a:r>
            <a:endParaRPr lang="ru-RU" sz="2400" b="1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соответствие нагрузки здоровью, физическому развитию детей.</a:t>
            </a:r>
          </a:p>
        </p:txBody>
      </p:sp>
    </p:spTree>
    <p:extLst>
      <p:ext uri="{BB962C8B-B14F-4D97-AF65-F5344CB8AC3E}">
        <p14:creationId xmlns:p14="http://schemas.microsoft.com/office/powerpoint/2010/main" val="342113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СТРУКТУРА ФИЗКУЛЬТУРНОГО ЗАНЯТИЯ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24744"/>
            <a:ext cx="83529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>
                <a:solidFill>
                  <a:srgbClr val="002060"/>
                </a:solidFill>
              </a:rPr>
              <a:t>Вводная часть:  </a:t>
            </a:r>
            <a:endParaRPr lang="ru-RU" sz="2800" b="1" dirty="0">
              <a:solidFill>
                <a:srgbClr val="002060"/>
              </a:solidFill>
            </a:endParaRPr>
          </a:p>
          <a:p>
            <a:r>
              <a:rPr lang="ru-RU" sz="2800" b="1" i="1" u="sng" dirty="0">
                <a:solidFill>
                  <a:srgbClr val="FFFF00"/>
                </a:solidFill>
              </a:rPr>
              <a:t>Цель:</a:t>
            </a:r>
            <a:r>
              <a:rPr lang="ru-RU" sz="2800" b="1" u="sng" dirty="0">
                <a:solidFill>
                  <a:srgbClr val="FFFF00"/>
                </a:solidFill>
              </a:rPr>
              <a:t>  </a:t>
            </a:r>
            <a:r>
              <a:rPr lang="ru-RU" sz="2800" b="1" dirty="0"/>
              <a:t>повысить эмоциональное состояние детей, активизировать их внимание, подготовить организм к </a:t>
            </a:r>
            <a:r>
              <a:rPr lang="ru-RU" sz="2800" b="1" dirty="0" err="1"/>
              <a:t>к</a:t>
            </a:r>
            <a:r>
              <a:rPr lang="ru-RU" sz="2800" b="1" dirty="0"/>
              <a:t> нагрузкам основной части;</a:t>
            </a:r>
          </a:p>
          <a:p>
            <a:r>
              <a:rPr lang="ru-RU" sz="2800" b="1" u="sng" dirty="0">
                <a:solidFill>
                  <a:srgbClr val="FFFF00"/>
                </a:solidFill>
              </a:rPr>
              <a:t>Содержание:</a:t>
            </a:r>
            <a:r>
              <a:rPr lang="ru-RU" sz="2800" b="1" dirty="0">
                <a:solidFill>
                  <a:srgbClr val="FFFF00"/>
                </a:solidFill>
              </a:rPr>
              <a:t> </a:t>
            </a:r>
            <a:r>
              <a:rPr lang="ru-RU" sz="2800" b="1" dirty="0"/>
              <a:t>строевые упражнения, различные виды ходьбы, и бега, прыжки,  упражнения для коррекции осанки и профилактики плоскостопия, обучение правильному дыханию, построения и перестроения.</a:t>
            </a:r>
          </a:p>
        </p:txBody>
      </p:sp>
    </p:spTree>
    <p:extLst>
      <p:ext uri="{BB962C8B-B14F-4D97-AF65-F5344CB8AC3E}">
        <p14:creationId xmlns:p14="http://schemas.microsoft.com/office/powerpoint/2010/main" val="105615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79928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>
                <a:solidFill>
                  <a:srgbClr val="002060"/>
                </a:solidFill>
              </a:rPr>
              <a:t>Основная часть:</a:t>
            </a:r>
            <a:endParaRPr lang="ru-RU" sz="2800" dirty="0">
              <a:solidFill>
                <a:srgbClr val="002060"/>
              </a:solidFill>
            </a:endParaRPr>
          </a:p>
          <a:p>
            <a:pPr lvl="0"/>
            <a:r>
              <a:rPr lang="ru-RU" sz="2400" b="1" i="1" u="sng" dirty="0">
                <a:solidFill>
                  <a:srgbClr val="FFFF00"/>
                </a:solidFill>
              </a:rPr>
              <a:t>Общеразвивающие упражнения</a:t>
            </a:r>
            <a:r>
              <a:rPr lang="ru-RU" sz="2400" b="1" dirty="0">
                <a:solidFill>
                  <a:srgbClr val="FFFF00"/>
                </a:solidFill>
              </a:rPr>
              <a:t>  </a:t>
            </a:r>
            <a:r>
              <a:rPr lang="ru-RU" sz="2400" b="1" dirty="0"/>
              <a:t>для развития и укрепления мышц плечевого пояса, живота и спины, ног, для гибкости позвоночника.  </a:t>
            </a:r>
          </a:p>
          <a:p>
            <a:r>
              <a:rPr lang="ru-RU" sz="2400" b="1" i="1" u="sng" dirty="0">
                <a:solidFill>
                  <a:srgbClr val="FFFF00"/>
                </a:solidFill>
              </a:rPr>
              <a:t>Цель:</a:t>
            </a:r>
            <a:r>
              <a:rPr lang="ru-RU" sz="2400" b="1" u="sng" dirty="0">
                <a:solidFill>
                  <a:srgbClr val="FFFF00"/>
                </a:solidFill>
              </a:rPr>
              <a:t> </a:t>
            </a:r>
            <a:r>
              <a:rPr lang="ru-RU" sz="2400" b="1" dirty="0"/>
              <a:t>обеспечивает тренировку всех мышц, способствует воспитанию хорошей осанки, подготавливает организм к дальнейшим нагрузкам.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3362132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u="sng" dirty="0">
                <a:solidFill>
                  <a:srgbClr val="FFFF00"/>
                </a:solidFill>
              </a:rPr>
              <a:t>Обучение детей основным видам движений.</a:t>
            </a:r>
            <a:endParaRPr lang="ru-RU" sz="2400" b="1" u="sng" dirty="0">
              <a:solidFill>
                <a:srgbClr val="FFFF00"/>
              </a:solidFill>
            </a:endParaRPr>
          </a:p>
          <a:p>
            <a:r>
              <a:rPr lang="ru-RU" sz="2400" b="1" i="1" u="sng" dirty="0">
                <a:solidFill>
                  <a:srgbClr val="FFFF00"/>
                </a:solidFill>
              </a:rPr>
              <a:t>Цель:</a:t>
            </a:r>
            <a:r>
              <a:rPr lang="ru-RU" sz="2400" b="1" u="sng" dirty="0">
                <a:solidFill>
                  <a:srgbClr val="FFFF00"/>
                </a:solidFill>
              </a:rPr>
              <a:t> </a:t>
            </a:r>
            <a:r>
              <a:rPr lang="ru-RU" sz="2400" b="1" dirty="0"/>
              <a:t>способствует развитию всех физических качеств дошкольников. Задачи и объем для каждой возрастной группы определен Программой воспитания и обучения в детском саду.</a:t>
            </a:r>
          </a:p>
        </p:txBody>
      </p:sp>
    </p:spTree>
    <p:extLst>
      <p:ext uri="{BB962C8B-B14F-4D97-AF65-F5344CB8AC3E}">
        <p14:creationId xmlns:p14="http://schemas.microsoft.com/office/powerpoint/2010/main" val="381152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64096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u="sng" dirty="0">
                <a:solidFill>
                  <a:srgbClr val="FFFF00"/>
                </a:solidFill>
              </a:rPr>
              <a:t>Подвижная игра.</a:t>
            </a:r>
            <a:endParaRPr lang="ru-RU" sz="2400" b="1" u="sng" dirty="0">
              <a:solidFill>
                <a:srgbClr val="FFFF00"/>
              </a:solidFill>
            </a:endParaRPr>
          </a:p>
          <a:p>
            <a:r>
              <a:rPr lang="ru-RU" sz="2400" b="1" i="1" u="sng" dirty="0">
                <a:solidFill>
                  <a:srgbClr val="FFFF00"/>
                </a:solidFill>
              </a:rPr>
              <a:t>Цель:</a:t>
            </a:r>
            <a:r>
              <a:rPr lang="ru-RU" sz="2400" b="1" u="sng" dirty="0">
                <a:solidFill>
                  <a:srgbClr val="FFFF00"/>
                </a:solidFill>
              </a:rPr>
              <a:t> </a:t>
            </a:r>
            <a:r>
              <a:rPr lang="ru-RU" sz="2400" b="1" dirty="0"/>
              <a:t>обогащает двигательный режим, способствует развитию всех физических качеств – силы, ловкости, выносливости, быстроты реакции, тренировке тормозных процессов, дает максимальную двигательную разрядку.</a:t>
            </a:r>
          </a:p>
          <a:p>
            <a:r>
              <a:rPr lang="ru-RU" sz="2400" b="1" dirty="0"/>
              <a:t> </a:t>
            </a:r>
            <a:r>
              <a:rPr lang="ru-RU" sz="2800" b="1" i="1" u="sng" dirty="0">
                <a:solidFill>
                  <a:srgbClr val="002060"/>
                </a:solidFill>
              </a:rPr>
              <a:t>Заключительная часть:</a:t>
            </a:r>
            <a:endParaRPr lang="ru-RU" sz="2800" b="1" dirty="0">
              <a:solidFill>
                <a:srgbClr val="002060"/>
              </a:solidFill>
            </a:endParaRPr>
          </a:p>
          <a:p>
            <a:r>
              <a:rPr lang="ru-RU" sz="2400" b="1" i="1" u="sng" dirty="0">
                <a:solidFill>
                  <a:srgbClr val="FFFF00"/>
                </a:solidFill>
              </a:rPr>
              <a:t>Цель:</a:t>
            </a:r>
            <a:r>
              <a:rPr lang="ru-RU" sz="2400" b="1" u="sng" dirty="0">
                <a:solidFill>
                  <a:srgbClr val="FFFF00"/>
                </a:solidFill>
              </a:rPr>
              <a:t> </a:t>
            </a:r>
            <a:r>
              <a:rPr lang="ru-RU" sz="2400" b="1" dirty="0"/>
              <a:t>восстановление частоты сердечного пульса, подведение педагогического итога занятия.</a:t>
            </a:r>
          </a:p>
          <a:p>
            <a:r>
              <a:rPr lang="ru-RU" sz="2400" b="1" u="sng" dirty="0">
                <a:solidFill>
                  <a:srgbClr val="FFFF00"/>
                </a:solidFill>
              </a:rPr>
              <a:t>Содержание: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/>
              <a:t>малоподвижная или спокойная игра, физические упражнения с постепенным снижением темпа, заключительная ходьба с замедлением темпа, упражнения на восстановление дыхания.</a:t>
            </a:r>
          </a:p>
        </p:txBody>
      </p:sp>
    </p:spTree>
    <p:extLst>
      <p:ext uri="{BB962C8B-B14F-4D97-AF65-F5344CB8AC3E}">
        <p14:creationId xmlns:p14="http://schemas.microsoft.com/office/powerpoint/2010/main" val="166082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15b2f4d8846d3ea0079e05c41992c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5" t="37407" r="61235" b="4503"/>
          <a:stretch>
            <a:fillRect/>
          </a:stretch>
        </p:blipFill>
        <p:spPr bwMode="auto">
          <a:xfrm>
            <a:off x="299391" y="311150"/>
            <a:ext cx="9398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422185"/>
            <a:ext cx="7956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002060"/>
                </a:solidFill>
              </a:rPr>
              <a:t>Способы </a:t>
            </a:r>
            <a:r>
              <a:rPr lang="ru-RU" sz="2800" b="1" i="1" dirty="0" smtClean="0">
                <a:solidFill>
                  <a:srgbClr val="002060"/>
                </a:solidFill>
              </a:rPr>
              <a:t>обучения</a:t>
            </a:r>
            <a:r>
              <a:rPr lang="ru-RU" sz="2800" b="1" dirty="0">
                <a:solidFill>
                  <a:srgbClr val="002060"/>
                </a:solidFill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</a:rPr>
              <a:t>основным видам  движений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7727" y="1376292"/>
            <a:ext cx="87484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i="1" u="sng" dirty="0">
                <a:solidFill>
                  <a:srgbClr val="002060"/>
                </a:solidFill>
              </a:rPr>
              <a:t>Поточный способ: </a:t>
            </a:r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000" b="1" dirty="0"/>
              <a:t>  предусматривает выполнение упражнений по очереди, что неизбежно приводит к ожиданию тем более продолжительному, чем больше детей в группе. Разновидностью поточного способа является круговой, когда дети выполняют друг за другом не одно, а серию упражнений, повторяя каждую серию 4-6 раз.  Этот способ применяется не для разучивания, а в основном для закрепления двигательных навыков и развития физических качеств.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            </a:t>
            </a:r>
            <a:r>
              <a:rPr lang="ru-RU" sz="2400" b="1" i="1" u="sng" dirty="0" smtClean="0">
                <a:solidFill>
                  <a:srgbClr val="002060"/>
                </a:solidFill>
              </a:rPr>
              <a:t>Фронтальный </a:t>
            </a:r>
            <a:r>
              <a:rPr lang="ru-RU" sz="2400" b="1" i="1" u="sng" dirty="0">
                <a:solidFill>
                  <a:srgbClr val="002060"/>
                </a:solidFill>
              </a:rPr>
              <a:t>способ</a:t>
            </a:r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000" b="1" dirty="0"/>
              <a:t>Предполагает выполнение одного и того же упражнения всеми детьми</a:t>
            </a:r>
            <a:r>
              <a:rPr lang="ru-RU" sz="2000" b="1" i="1" u="sng" dirty="0"/>
              <a:t> </a:t>
            </a:r>
            <a:r>
              <a:rPr lang="ru-RU" sz="2000" b="1" dirty="0"/>
              <a:t>одновременно, что исключает или сокращает до минимума ожидание.</a:t>
            </a:r>
            <a:r>
              <a:rPr lang="ru-RU" sz="2000" b="1" i="1" u="sng" dirty="0"/>
              <a:t> </a:t>
            </a:r>
            <a:r>
              <a:rPr lang="ru-RU" sz="2000" b="1" dirty="0"/>
              <a:t>Такой способ требует соответствующей организации, так как контроль за   правильностью выполнения движениями несколькими затруднен. </a:t>
            </a:r>
          </a:p>
        </p:txBody>
      </p:sp>
    </p:spTree>
    <p:extLst>
      <p:ext uri="{BB962C8B-B14F-4D97-AF65-F5344CB8AC3E}">
        <p14:creationId xmlns:p14="http://schemas.microsoft.com/office/powerpoint/2010/main" val="309758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8847"/>
            <a:ext cx="849694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400" b="1" i="1" u="sng" dirty="0">
                <a:solidFill>
                  <a:srgbClr val="002060"/>
                </a:solidFill>
              </a:rPr>
              <a:t>Групповой способ</a:t>
            </a:r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/>
              <a:t>Формируется 2-3 подгруппы детей, каждая получает свое задание. С одной проводится обучение запланированному движению,  остальным предлагается выполнение уже знакомых, не требующих страховки упражнений. При использовании данного способа повышается общая и моторная плотность занятия, обеспечивается целесообразная, постепенно нарастающая динамика пульса, появляется возможность закрепления навыков при повторении упражнений. Преимущество способа состоит в возможности разделения детей на подгруппы с учетом их двигательной подготовленности, что в известной мере индивидуализирует занятия. Групповой способ целесообразен в работе со старшими дошкольниками.</a:t>
            </a:r>
          </a:p>
        </p:txBody>
      </p:sp>
    </p:spTree>
    <p:extLst>
      <p:ext uri="{BB962C8B-B14F-4D97-AF65-F5344CB8AC3E}">
        <p14:creationId xmlns:p14="http://schemas.microsoft.com/office/powerpoint/2010/main" val="206392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 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098568"/>
              </p:ext>
            </p:extLst>
          </p:nvPr>
        </p:nvGraphicFramePr>
        <p:xfrm>
          <a:off x="107504" y="696471"/>
          <a:ext cx="8892986" cy="58826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28355"/>
                <a:gridCol w="1667989"/>
                <a:gridCol w="1296144"/>
                <a:gridCol w="1800200"/>
                <a:gridCol w="1091921"/>
                <a:gridCol w="1608377"/>
              </a:tblGrid>
              <a:tr h="3349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Вводная часть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Основная часть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Заключительная часть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</a:tr>
              <a:tr h="8906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 </a:t>
                      </a:r>
                      <a:endParaRPr lang="ru-RU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Ходьба, бег, корригирующие упражнения, ориентировка в пространстве.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</a:rPr>
                        <a:t>Общераз-вивающие</a:t>
                      </a:r>
                      <a:r>
                        <a:rPr lang="ru-RU" sz="1400" b="1" dirty="0">
                          <a:effectLst/>
                        </a:rPr>
                        <a:t> </a:t>
                      </a:r>
                      <a:r>
                        <a:rPr lang="ru-RU" sz="1400" b="1" dirty="0" err="1">
                          <a:effectLst/>
                        </a:rPr>
                        <a:t>упражне-ния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Основные движения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Подвижная игра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Ходьба, мало -подвижные игры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</a:tr>
              <a:tr h="1425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Длительность: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младшая гр.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средняя гр.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старшая гр.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подготовительная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 </a:t>
                      </a:r>
                      <a:endParaRPr lang="ru-RU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2-3 </a:t>
                      </a:r>
                      <a:r>
                        <a:rPr lang="ru-RU" sz="1600" b="1" dirty="0">
                          <a:effectLst/>
                        </a:rPr>
                        <a:t>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3-4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4-5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5-6 мин.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3-4 </a:t>
                      </a:r>
                      <a:r>
                        <a:rPr lang="ru-RU" sz="1600" b="1" dirty="0">
                          <a:effectLst/>
                        </a:rPr>
                        <a:t>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4-5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5-6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6-7 мин.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8-9 </a:t>
                      </a:r>
                      <a:r>
                        <a:rPr lang="ru-RU" sz="1600" b="1" dirty="0">
                          <a:effectLst/>
                        </a:rPr>
                        <a:t>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9-10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10-12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12-13 мин.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3 </a:t>
                      </a:r>
                      <a:r>
                        <a:rPr lang="ru-RU" sz="1600" b="1" dirty="0">
                          <a:effectLst/>
                        </a:rPr>
                        <a:t>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4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5 мин.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6 мин.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b="1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1-2 </a:t>
                      </a:r>
                      <a:r>
                        <a:rPr lang="ru-RU" sz="1600" b="1" dirty="0">
                          <a:effectLst/>
                        </a:rPr>
                        <a:t>мин.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 мин.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2-3 мин.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3 мин.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</a:tr>
              <a:tr h="18406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моторная плотность</a:t>
                      </a:r>
                      <a:endParaRPr lang="ru-RU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95-100%</a:t>
                      </a:r>
                      <a:endParaRPr lang="ru-RU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60-80 %</a:t>
                      </a:r>
                      <a:endParaRPr lang="ru-RU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50-60 %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(при разучивании движений);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60-100%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 (при повторении и совершенство-</a:t>
                      </a:r>
                      <a:r>
                        <a:rPr lang="ru-RU" sz="1600" b="1" dirty="0" err="1">
                          <a:effectLst/>
                        </a:rPr>
                        <a:t>вании</a:t>
                      </a:r>
                      <a:r>
                        <a:rPr lang="ru-RU" sz="1600" b="1" dirty="0">
                          <a:effectLst/>
                        </a:rPr>
                        <a:t> движений).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60-75%</a:t>
                      </a:r>
                      <a:endParaRPr lang="ru-RU" sz="16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90-100%</a:t>
                      </a:r>
                      <a:endParaRPr lang="ru-RU" sz="16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799" marR="66799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835696" y="501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Прогноз моторной плотности физкультурного занятия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829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7484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2060"/>
                </a:solidFill>
              </a:rPr>
              <a:t>Общая плотность физкультурного занятия: </a:t>
            </a:r>
            <a:endParaRPr lang="ru-RU" sz="3200" b="1" i="1" dirty="0" smtClean="0">
              <a:solidFill>
                <a:srgbClr val="002060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/>
              <a:t>в зале – не ниже </a:t>
            </a:r>
            <a:r>
              <a:rPr lang="ru-RU" sz="3200" b="1" i="1" dirty="0"/>
              <a:t>80-85 %,</a:t>
            </a:r>
            <a:r>
              <a:rPr lang="ru-RU" sz="3200" b="1" dirty="0"/>
              <a:t> </a:t>
            </a:r>
            <a:endParaRPr lang="ru-RU" sz="3200" b="1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/>
              <a:t>занятия </a:t>
            </a:r>
            <a:r>
              <a:rPr lang="ru-RU" sz="3200" b="1" dirty="0"/>
              <a:t>на воздухе – не ниже </a:t>
            </a:r>
            <a:r>
              <a:rPr lang="ru-RU" sz="3200" b="1" i="1" dirty="0"/>
              <a:t>90-100%.</a:t>
            </a:r>
            <a:endParaRPr lang="ru-RU" sz="3200" b="1" dirty="0"/>
          </a:p>
          <a:p>
            <a:r>
              <a:rPr lang="ru-RU" sz="3200" b="1" i="1" dirty="0">
                <a:solidFill>
                  <a:srgbClr val="002060"/>
                </a:solidFill>
              </a:rPr>
              <a:t>Моторная плотность физкультурного занятия:</a:t>
            </a:r>
            <a:r>
              <a:rPr lang="ru-RU" sz="3200" dirty="0"/>
              <a:t> </a:t>
            </a:r>
            <a:endParaRPr lang="ru-RU" sz="32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/>
              <a:t>младшие </a:t>
            </a:r>
            <a:r>
              <a:rPr lang="ru-RU" sz="3200" b="1" dirty="0"/>
              <a:t>группы – не ниже </a:t>
            </a:r>
            <a:r>
              <a:rPr lang="ru-RU" sz="3200" b="1" i="1" dirty="0"/>
              <a:t>60%,</a:t>
            </a:r>
            <a:r>
              <a:rPr lang="ru-RU" sz="3200" b="1" dirty="0"/>
              <a:t> </a:t>
            </a:r>
            <a:endParaRPr lang="ru-RU" sz="3200" b="1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b="1" dirty="0" smtClean="0"/>
              <a:t>старшие </a:t>
            </a:r>
            <a:r>
              <a:rPr lang="ru-RU" sz="3200" b="1" dirty="0"/>
              <a:t>группы – не </a:t>
            </a:r>
            <a:r>
              <a:rPr lang="ru-RU" sz="3200" b="1" i="1" dirty="0"/>
              <a:t>ниже 80%.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42430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332656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Практические умения необходимые воспитателю для проведения физкультурных занятий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373460"/>
              </p:ext>
            </p:extLst>
          </p:nvPr>
        </p:nvGraphicFramePr>
        <p:xfrm>
          <a:off x="323528" y="1628800"/>
          <a:ext cx="8496944" cy="489654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780280"/>
                <a:gridCol w="4716664"/>
              </a:tblGrid>
              <a:tr h="3497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effectLst/>
                        </a:rPr>
                        <a:t>Основные элементы и задачи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effectLst/>
                        </a:rPr>
                        <a:t>На что обратить внимание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7487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</a:rPr>
                        <a:t>Подготовка к занятию</a:t>
                      </a:r>
                      <a:r>
                        <a:rPr lang="ru-RU" sz="1800" b="1" dirty="0">
                          <a:effectLst/>
                        </a:rPr>
                        <a:t> – продумать содержание занятия, подготовить оборудование, пособия, наметить конечные результаты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Учесть этапы обучения. Предусмотреть достаточную площадь, гигиену, одежду, обувь, удобное расположение пособий.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7980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effectLst/>
                        </a:rPr>
                        <a:t>Разминка </a:t>
                      </a:r>
                      <a:r>
                        <a:rPr lang="ru-RU" sz="1800" b="1" dirty="0">
                          <a:effectLst/>
                        </a:rPr>
                        <a:t>– подготовить </a:t>
                      </a:r>
                      <a:r>
                        <a:rPr lang="ru-RU" sz="1800" b="1" dirty="0" smtClean="0">
                          <a:effectLst/>
                        </a:rPr>
                        <a:t>организм</a:t>
                      </a:r>
                      <a:r>
                        <a:rPr lang="ru-RU" sz="1800" b="1" baseline="0" dirty="0" smtClean="0">
                          <a:effectLst/>
                        </a:rPr>
                        <a:t> </a:t>
                      </a:r>
                      <a:r>
                        <a:rPr lang="ru-RU" sz="1800" b="1" dirty="0" smtClean="0">
                          <a:effectLst/>
                        </a:rPr>
                        <a:t>к </a:t>
                      </a:r>
                      <a:r>
                        <a:rPr lang="ru-RU" sz="1800" b="1" dirty="0">
                          <a:effectLst/>
                        </a:rPr>
                        <a:t>нагрузке, вызвать интерес к занятию, продумать игровую мотивацию, целесообразность движений, их разнообразие по построению, направлению, способу выполнения, нагрузке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Не допустить длительных бесцельных движений; дать четкие, краткие указания, продумать ритмическое сопровождение (счет, бубен, музыкальное сопровождение)</a:t>
                      </a:r>
                      <a:endParaRPr lang="ru-RU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73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158341"/>
              </p:ext>
            </p:extLst>
          </p:nvPr>
        </p:nvGraphicFramePr>
        <p:xfrm>
          <a:off x="395536" y="116632"/>
          <a:ext cx="8424936" cy="61512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748243"/>
                <a:gridCol w="4676693"/>
              </a:tblGrid>
              <a:tr h="32374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u="sng" dirty="0">
                          <a:effectLst/>
                        </a:rPr>
                        <a:t>Общеразвивающие упражнения</a:t>
                      </a:r>
                      <a:r>
                        <a:rPr lang="ru-RU" sz="2000" dirty="0">
                          <a:effectLst/>
                        </a:rPr>
                        <a:t> – выполнение с наибольшей пользой для организма: правильная осанка, исходное положение, дыхание, дозировка упражнений и т.д.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Предусмотреть названия упражнений, смену, исходное положение для каждого, их разнообразную подачу ( по показу воспитателя, ребенка, по названию, по проговариванию и т.д.), различное ритмическое сопровождение. Выделить 1-2 наиболее важных элемента, объяснить их детям.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9137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u="sng">
                          <a:effectLst/>
                        </a:rPr>
                        <a:t>Основные движения</a:t>
                      </a:r>
                      <a:r>
                        <a:rPr lang="ru-RU" sz="2000">
                          <a:effectLst/>
                        </a:rPr>
                        <a:t> – овладение на уровне выдвинутых задач: научить выполнять в целом – на 1 этапе, элементам технике – на 2 этапе, творческому исполнению – на 3 этапе.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Поставить перед детьми задачу, создать условия для многократного творческого повторения движений, продумать методы обучения, оценку. Каждое обращение к детям должно быть четким, кратким, образным, вызывать желание выполнять упражнение.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164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880800"/>
              </p:ext>
            </p:extLst>
          </p:nvPr>
        </p:nvGraphicFramePr>
        <p:xfrm>
          <a:off x="179512" y="476669"/>
          <a:ext cx="8640960" cy="612068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844352"/>
                <a:gridCol w="4796608"/>
              </a:tblGrid>
              <a:tr h="30603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u="sng" dirty="0">
                          <a:effectLst/>
                        </a:rPr>
                        <a:t>Подвижная игра –</a:t>
                      </a:r>
                      <a:r>
                        <a:rPr lang="ru-RU" sz="2000" dirty="0">
                          <a:effectLst/>
                        </a:rPr>
                        <a:t> совершенствование движений, обеспечение пика нагрузки, упражнения в поведении.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Объяснить игру (с учетом возраста детей, новизны игры, для старших – выделить правила); распределить роли; использовать всю возможную площадь, добиваться выполнения правил, качественного выполнения движений, регулировать нагрузку.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603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 </a:t>
                      </a:r>
                      <a:r>
                        <a:rPr lang="ru-RU" sz="2000" u="sng">
                          <a:effectLst/>
                        </a:rPr>
                        <a:t>Заключительная часть –</a:t>
                      </a:r>
                      <a:r>
                        <a:rPr lang="ru-RU" sz="2000">
                          <a:effectLst/>
                        </a:rPr>
                        <a:t> восстановить пульс и дыхание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Не допускать резкой остановки после бега, и других нагрузочных упражнений; восстановить дыхание, начиная с ускоренной ходьбы с постепенным замедлением темпа, включением дыхательных упражнений. Игра малой подвижности.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398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399</TotalTime>
  <Words>1910</Words>
  <Application>Microsoft Office PowerPoint</Application>
  <PresentationFormat>Экран (4:3)</PresentationFormat>
  <Paragraphs>215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Яркая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Физкультурные занятия в детском саду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2013-09-10T16:06:54Z</dcterms:created>
  <dcterms:modified xsi:type="dcterms:W3CDTF">2013-09-24T04:54:15Z</dcterms:modified>
</cp:coreProperties>
</file>